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7175" cy="13716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 Neue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112">
          <p15:clr>
            <a:srgbClr val="A4A3A4"/>
          </p15:clr>
        </p15:guide>
        <p15:guide id="2" orient="horz" pos="452">
          <p15:clr>
            <a:srgbClr val="A4A3A4"/>
          </p15:clr>
        </p15:guide>
        <p15:guide id="3" pos="14929">
          <p15:clr>
            <a:srgbClr val="A4A3A4"/>
          </p15:clr>
        </p15:guide>
        <p15:guide id="4" pos="4753">
          <p15:clr>
            <a:srgbClr val="A4A3A4"/>
          </p15:clr>
        </p15:guide>
        <p15:guide id="5" pos="525">
          <p15:clr>
            <a:srgbClr val="A4A3A4"/>
          </p15:clr>
        </p15:guide>
        <p15:guide id="6" pos="4273">
          <p15:clr>
            <a:srgbClr val="A4A3A4"/>
          </p15:clr>
        </p15:guide>
        <p15:guide id="7" orient="horz" pos="2324">
          <p15:clr>
            <a:srgbClr val="A4A3A4"/>
          </p15:clr>
        </p15:guide>
        <p15:guide id="8" pos="6093">
          <p15:clr>
            <a:srgbClr val="A4A3A4"/>
          </p15:clr>
        </p15:guide>
        <p15:guide id="9" pos="70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48" y="78"/>
      </p:cViewPr>
      <p:guideLst>
        <p:guide orient="horz" pos="8112"/>
        <p:guide orient="horz" pos="452"/>
        <p:guide pos="14929"/>
        <p:guide pos="4753"/>
        <p:guide pos="525"/>
        <p:guide pos="4273"/>
        <p:guide orient="horz" pos="2324"/>
        <p:guide pos="6093"/>
        <p:guide pos="70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28371a7a5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228371a7a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fa14deded6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1fa14deded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fa14deded6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fa14deded6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a14deded6_0_1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fa14deded6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283e65289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283e65289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a14deded6_0_1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fa14deded6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fa14deded6_0_1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1fa14deded6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fa14deded6_0_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fa14deded6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7842250" y="-2514600"/>
            <a:ext cx="8702675" cy="2103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14269477" y="3912845"/>
            <a:ext cx="11623676" cy="5258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3600087" y="-1193219"/>
            <a:ext cx="11623676" cy="15470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676618" y="3651250"/>
            <a:ext cx="10364549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12346008" y="3651250"/>
            <a:ext cx="10364549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1679796" y="5010150"/>
            <a:ext cx="10316917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12346007" y="3362326"/>
            <a:ext cx="10367726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12346007" y="5010150"/>
            <a:ext cx="10367726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10367726" y="1974851"/>
            <a:ext cx="12346007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marL="914400" lvl="1" indent="-584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marL="3200400" lvl="6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marL="3657600" lvl="7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marL="4114800" lvl="8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1679796" y="4114800"/>
            <a:ext cx="7865498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10367726" y="1974851"/>
            <a:ext cx="12346007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679796" y="4114800"/>
            <a:ext cx="7865498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A2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 rot="10800000" flipH="1">
            <a:off x="2" y="2362561"/>
            <a:ext cx="2147483645" cy="361"/>
          </a:xfrm>
          <a:prstGeom prst="straightConnector1">
            <a:avLst/>
          </a:prstGeom>
          <a:noFill/>
          <a:ln w="1270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1" descr="serrapilheira-logo-01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42962" y="1206500"/>
            <a:ext cx="3904773" cy="698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serrapilheira.org/ano/chamada-faperj-2022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kDe1Z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rrapilheira.fluxx.i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/>
          <p:nvPr/>
        </p:nvSpPr>
        <p:spPr>
          <a:xfrm>
            <a:off x="-507983" y="-189765"/>
            <a:ext cx="25129307" cy="13934959"/>
          </a:xfrm>
          <a:prstGeom prst="rect">
            <a:avLst/>
          </a:prstGeom>
          <a:solidFill>
            <a:srgbClr val="415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3" descr="serrapilheira-padrao-alpha-gde.png"/>
          <p:cNvPicPr preferRelativeResize="0"/>
          <p:nvPr/>
        </p:nvPicPr>
        <p:blipFill rotWithShape="1">
          <a:blip r:embed="rId3">
            <a:alphaModFix amt="51000"/>
          </a:blip>
          <a:srcRect/>
          <a:stretch/>
        </p:blipFill>
        <p:spPr>
          <a:xfrm>
            <a:off x="-3351213" y="-3276600"/>
            <a:ext cx="45720000" cy="342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1690225" y="5836079"/>
            <a:ext cx="15992400" cy="48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7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FAPERJ-Serrapilheira joint call 1/2023 to support Black and Indigenous ecology postdocs</a:t>
            </a:r>
            <a:endParaRPr sz="87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3" name="Google Shape;93;p13" descr="serrapilheira-logo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0215" y="2147008"/>
            <a:ext cx="6586298" cy="1178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/>
          <p:nvPr/>
        </p:nvSpPr>
        <p:spPr>
          <a:xfrm>
            <a:off x="-355583" y="-37365"/>
            <a:ext cx="25129307" cy="13934959"/>
          </a:xfrm>
          <a:prstGeom prst="rect">
            <a:avLst/>
          </a:prstGeom>
          <a:solidFill>
            <a:srgbClr val="415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22" descr="serrapilheira-padrao-alpha-gde.png"/>
          <p:cNvPicPr preferRelativeResize="0"/>
          <p:nvPr/>
        </p:nvPicPr>
        <p:blipFill rotWithShape="1">
          <a:blip r:embed="rId3">
            <a:alphaModFix amt="58000"/>
          </a:blip>
          <a:srcRect/>
          <a:stretch/>
        </p:blipFill>
        <p:spPr>
          <a:xfrm>
            <a:off x="-3233988" y="-3471975"/>
            <a:ext cx="45720001" cy="3429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1690225" y="6865550"/>
            <a:ext cx="220095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100" b="1" u="sng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https://serrapilheira.org/ano/chamada-faperj-2022/</a:t>
            </a:r>
            <a:endParaRPr sz="49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833438" y="2944813"/>
            <a:ext cx="5949950" cy="277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8" name="Google Shape;168;p22" descr="serrapilheira-logo-0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0215" y="2147008"/>
            <a:ext cx="6586298" cy="1178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7551724" y="762000"/>
            <a:ext cx="1599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Helvetica Neue"/>
              <a:buNone/>
            </a:pPr>
            <a:r>
              <a:rPr lang="en-US" sz="8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FAPERJ-Serrapilheira Call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87850" y="3227300"/>
            <a:ext cx="5949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4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Goals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Google Shape;100;p14"/>
          <p:cNvCxnSpPr/>
          <p:nvPr/>
        </p:nvCxnSpPr>
        <p:spPr>
          <a:xfrm>
            <a:off x="187845" y="4425230"/>
            <a:ext cx="5760000" cy="4200"/>
          </a:xfrm>
          <a:prstGeom prst="straightConnector1">
            <a:avLst/>
          </a:prstGeom>
          <a:noFill/>
          <a:ln w="127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1" name="Google Shape;101;p14"/>
          <p:cNvSpPr txBox="1"/>
          <p:nvPr/>
        </p:nvSpPr>
        <p:spPr>
          <a:xfrm>
            <a:off x="7545400" y="3227300"/>
            <a:ext cx="14585100" cy="27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"/>
              <a:buChar char="●"/>
            </a:pPr>
            <a:r>
              <a:rPr lang="en-US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Attracting young postdocs from underrepresented groups in science to Brazil to </a:t>
            </a:r>
            <a:r>
              <a:rPr lang="en-US" sz="4500">
                <a:solidFill>
                  <a:srgbClr val="FFFFFF"/>
                </a:solidFill>
                <a:highlight>
                  <a:schemeClr val="accent3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nurture</a:t>
            </a:r>
            <a:r>
              <a:rPr lang="en-US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research groups.</a:t>
            </a:r>
            <a:endParaRPr sz="4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"/>
              <a:buChar char="●"/>
            </a:pPr>
            <a:r>
              <a:rPr lang="en-US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Funding new research in ecology developed by Black or Indigenous PhDs who aim to secure a formal position as a professor or researcher in the medium term.</a:t>
            </a:r>
            <a:endParaRPr sz="4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"/>
              <a:buChar char="●"/>
            </a:pPr>
            <a:r>
              <a:rPr lang="en-US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Advancing ecology and biodiversity research, a field of high importance for Brazilian science, with questions and problems that have a global impact.</a:t>
            </a:r>
            <a:endParaRPr sz="4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/>
        </p:nvSpPr>
        <p:spPr>
          <a:xfrm>
            <a:off x="187850" y="3227300"/>
            <a:ext cx="5949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Who can apply?</a:t>
            </a:r>
            <a:endParaRPr sz="4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7551724" y="762000"/>
            <a:ext cx="1599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Helvetica Neue"/>
              <a:buNone/>
            </a:pPr>
            <a:r>
              <a:rPr lang="en-US" sz="8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FAPERJ-Serrapilheira Call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7551725" y="3078300"/>
            <a:ext cx="16316700" cy="91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"/>
              <a:buChar char="●"/>
            </a:pPr>
            <a:r>
              <a:rPr lang="en-US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Applicants should have received their doctoral degree </a:t>
            </a:r>
            <a:r>
              <a:rPr lang="en-US" sz="4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between </a:t>
            </a:r>
            <a:r>
              <a:rPr lang="en-US" sz="45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January 1st, 2012 and June 30th, 2023</a:t>
            </a:r>
            <a:r>
              <a:rPr lang="en-US" sz="4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(this window is extended by up to two years for women with children).</a:t>
            </a:r>
            <a:endParaRPr sz="4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51435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"/>
              <a:buChar char="●"/>
            </a:pPr>
            <a:r>
              <a:rPr lang="en-US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Exclusive for </a:t>
            </a:r>
            <a:r>
              <a:rPr lang="en-US" sz="45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BIPOC</a:t>
            </a:r>
            <a:r>
              <a:rPr lang="en-US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postdocs that are</a:t>
            </a:r>
            <a:r>
              <a:rPr lang="en-US" sz="4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lead authors or co-authors of at least two published scientific articles.</a:t>
            </a:r>
            <a:endParaRPr sz="4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514350" algn="l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ts val="4500"/>
              <a:buFont typeface="Helvetica Neue"/>
              <a:buChar char="●"/>
            </a:pPr>
            <a:r>
              <a:rPr lang="en-US" sz="4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chosen scientists will join </a:t>
            </a:r>
            <a:r>
              <a:rPr lang="en-US" sz="45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Rio de Janeiro state research groups</a:t>
            </a:r>
            <a:r>
              <a:rPr lang="en-US" sz="4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that they have neither graduated from nor ever worked at before.</a:t>
            </a:r>
            <a:endParaRPr sz="4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9" name="Google Shape;109;p15"/>
          <p:cNvCxnSpPr/>
          <p:nvPr/>
        </p:nvCxnSpPr>
        <p:spPr>
          <a:xfrm>
            <a:off x="187845" y="4425230"/>
            <a:ext cx="5760000" cy="4200"/>
          </a:xfrm>
          <a:prstGeom prst="straightConnector1">
            <a:avLst/>
          </a:prstGeom>
          <a:noFill/>
          <a:ln w="127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7551724" y="762000"/>
            <a:ext cx="1599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Helvetica Neue"/>
              <a:buNone/>
            </a:pPr>
            <a:r>
              <a:rPr lang="en-US" sz="8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FAPERJ-Serrapilheira Call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7551725" y="3078300"/>
            <a:ext cx="14585100" cy="91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"/>
              <a:buChar char="●"/>
            </a:pPr>
            <a:r>
              <a:rPr lang="en-US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Fundamental questions in </a:t>
            </a:r>
            <a:r>
              <a:rPr lang="en-US" sz="45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ecology.</a:t>
            </a:r>
            <a:endParaRPr sz="4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51435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"/>
              <a:buChar char="●"/>
            </a:pPr>
            <a:r>
              <a:rPr lang="en-US" sz="45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Original and bold projects</a:t>
            </a:r>
            <a:r>
              <a:rPr lang="en-US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especially those that are </a:t>
            </a:r>
            <a:r>
              <a:rPr lang="en-US" sz="45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risky</a:t>
            </a:r>
            <a:r>
              <a:rPr lang="en-US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4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51435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"/>
              <a:buChar char="●"/>
            </a:pPr>
            <a:r>
              <a:rPr lang="en-US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Proposals that </a:t>
            </a:r>
            <a:r>
              <a:rPr lang="en-US" sz="45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move people and ideas</a:t>
            </a:r>
            <a:r>
              <a:rPr lang="en-US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between research groups.</a:t>
            </a:r>
            <a:endParaRPr sz="4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514350" algn="l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rgbClr val="FFFFFF"/>
              </a:buClr>
              <a:buSzPts val="4500"/>
              <a:buFont typeface="Helvetica Neue"/>
              <a:buChar char="●"/>
            </a:pPr>
            <a:r>
              <a:rPr lang="en-US" sz="4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background in biology is not required: </a:t>
            </a:r>
            <a:r>
              <a:rPr lang="en-US" sz="45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transdisciplinary </a:t>
            </a:r>
            <a:r>
              <a:rPr lang="en-US" sz="4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projects are welcome, especially those involving theoretical, computational or mathematical approaches.</a:t>
            </a:r>
            <a:endParaRPr sz="4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187850" y="3227300"/>
            <a:ext cx="5949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About the proposal</a:t>
            </a:r>
            <a:endParaRPr sz="4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17" name="Google Shape;117;p16"/>
          <p:cNvCxnSpPr/>
          <p:nvPr/>
        </p:nvCxnSpPr>
        <p:spPr>
          <a:xfrm>
            <a:off x="187845" y="4425230"/>
            <a:ext cx="5760000" cy="4200"/>
          </a:xfrm>
          <a:prstGeom prst="straightConnector1">
            <a:avLst/>
          </a:prstGeom>
          <a:noFill/>
          <a:ln w="127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/>
        </p:nvSpPr>
        <p:spPr>
          <a:xfrm>
            <a:off x="7551724" y="762000"/>
            <a:ext cx="1599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Helvetica Neue"/>
              <a:buNone/>
            </a:pPr>
            <a:r>
              <a:rPr lang="en-US" sz="8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FAPERJ-Serrapilheira Call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7551725" y="3078300"/>
            <a:ext cx="14585100" cy="85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"/>
              <a:buChar char="●"/>
            </a:pPr>
            <a:r>
              <a:rPr lang="en-US" sz="4500" b="1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Three years</a:t>
            </a:r>
            <a:r>
              <a:rPr lang="en-US" sz="45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(which can be extended for an additional two years).</a:t>
            </a:r>
            <a:endParaRPr sz="45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51435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"/>
              <a:buChar char="●"/>
            </a:pPr>
            <a:r>
              <a:rPr lang="en-US" sz="4500" b="1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Monthly stipend of BRL 8,000.</a:t>
            </a:r>
            <a:r>
              <a:rPr lang="en-US" sz="45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This fellowship is intended to support full-time research.</a:t>
            </a:r>
            <a:endParaRPr sz="45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51435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"/>
              <a:buChar char="●"/>
            </a:pPr>
            <a:r>
              <a:rPr lang="en-US" sz="45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 grant of up to</a:t>
            </a:r>
            <a:r>
              <a:rPr lang="en-US" sz="45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500" b="1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BRL 800,000 </a:t>
            </a:r>
            <a:r>
              <a:rPr lang="en-US" sz="45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(BRL 700,000 from FAPERJ and BRL 100,000 from Serrapilheira).</a:t>
            </a:r>
            <a:endParaRPr sz="45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"/>
              <a:buChar char="●"/>
            </a:pPr>
            <a:r>
              <a:rPr lang="en-US" sz="45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 of the Serrapilheira funding is to be specifically allocated to the integration and training of people from underrepresented groups in their research teams.</a:t>
            </a:r>
            <a:endParaRPr sz="45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5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endParaRPr sz="45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187850" y="3227300"/>
            <a:ext cx="5949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Award</a:t>
            </a:r>
            <a:endParaRPr sz="4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5" name="Google Shape;125;p17"/>
          <p:cNvCxnSpPr/>
          <p:nvPr/>
        </p:nvCxnSpPr>
        <p:spPr>
          <a:xfrm>
            <a:off x="187845" y="4425230"/>
            <a:ext cx="5760000" cy="4200"/>
          </a:xfrm>
          <a:prstGeom prst="straightConnector1">
            <a:avLst/>
          </a:prstGeom>
          <a:noFill/>
          <a:ln w="127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/>
        </p:nvSpPr>
        <p:spPr>
          <a:xfrm>
            <a:off x="7551724" y="762000"/>
            <a:ext cx="1599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Helvetica Neue"/>
              <a:buNone/>
            </a:pPr>
            <a:r>
              <a:rPr lang="en-US" sz="8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FAPERJ-Serrapilheira Call</a:t>
            </a:r>
            <a:endParaRPr sz="88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6783400" y="2922500"/>
            <a:ext cx="15098100" cy="91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"/>
              <a:buChar char="●"/>
            </a:pPr>
            <a:r>
              <a:rPr lang="en-US" sz="4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Applications must include:</a:t>
            </a:r>
            <a:endParaRPr sz="4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51435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"/>
              <a:buChar char="○"/>
            </a:pPr>
            <a:r>
              <a:rPr lang="en-US" sz="45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Short answers</a:t>
            </a:r>
            <a:r>
              <a:rPr lang="en-US" sz="4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10 questions about the project</a:t>
            </a:r>
            <a:endParaRPr sz="4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51435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"/>
              <a:buChar char="○"/>
            </a:pPr>
            <a:r>
              <a:rPr lang="en-US" sz="4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leader at the </a:t>
            </a:r>
            <a:r>
              <a:rPr lang="en-US" sz="45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host research group</a:t>
            </a:r>
            <a:endParaRPr sz="4500" b="1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51435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"/>
              <a:buChar char="○"/>
            </a:pPr>
            <a:r>
              <a:rPr lang="en-US" sz="4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Host </a:t>
            </a:r>
            <a:r>
              <a:rPr lang="en-US" sz="45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institution </a:t>
            </a:r>
            <a:r>
              <a:rPr lang="en-US" sz="4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endParaRPr sz="4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51435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"/>
              <a:buChar char="○"/>
            </a:pPr>
            <a:r>
              <a:rPr lang="en-US" sz="4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applicant's </a:t>
            </a:r>
            <a:r>
              <a:rPr lang="en-US" sz="45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curriculum vitae</a:t>
            </a:r>
            <a:r>
              <a:rPr lang="en-US" sz="4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(template available at </a:t>
            </a:r>
            <a:r>
              <a:rPr lang="en-US" sz="4500" u="sng">
                <a:solidFill>
                  <a:srgbClr val="6D9EEB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http://bit.ly/2kDe1Z2</a:t>
            </a:r>
            <a:r>
              <a:rPr lang="en-US" sz="4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4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514350" algn="l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ts val="4500"/>
              <a:buFont typeface="Helvetica Neue"/>
              <a:buChar char="○"/>
            </a:pPr>
            <a:r>
              <a:rPr lang="en-US" sz="4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 of up to five publications as the lead author or as a collaborating author, describing the </a:t>
            </a:r>
            <a:r>
              <a:rPr lang="en-US" sz="45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applicant’s contribution to science so far</a:t>
            </a:r>
            <a:r>
              <a:rPr lang="en-US" sz="4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explaining: i) why you choose these works; ii) why you consider them to have an impact; iii) how the idea for this publication came about.</a:t>
            </a:r>
            <a:endParaRPr sz="4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187850" y="3227300"/>
            <a:ext cx="5949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apply</a:t>
            </a:r>
            <a:endParaRPr sz="4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33" name="Google Shape;133;p18"/>
          <p:cNvCxnSpPr/>
          <p:nvPr/>
        </p:nvCxnSpPr>
        <p:spPr>
          <a:xfrm>
            <a:off x="187845" y="4425230"/>
            <a:ext cx="5760000" cy="4200"/>
          </a:xfrm>
          <a:prstGeom prst="straightConnector1">
            <a:avLst/>
          </a:prstGeom>
          <a:noFill/>
          <a:ln w="127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/>
        </p:nvSpPr>
        <p:spPr>
          <a:xfrm>
            <a:off x="7551724" y="762000"/>
            <a:ext cx="1599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Helvetica Neue"/>
              <a:buNone/>
            </a:pPr>
            <a:r>
              <a:rPr lang="en-US" sz="8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FAPERJ-Serrapilheira Call</a:t>
            </a:r>
            <a:endParaRPr sz="88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6657425" y="3230700"/>
            <a:ext cx="17311800" cy="91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Big question</a:t>
            </a:r>
            <a:r>
              <a:rPr lang="en-US" sz="4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What is your big fundamental question? No jargon. It must end with a question mark. The big question should be the title of the project.</a:t>
            </a:r>
            <a:endParaRPr sz="4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Hypothesis</a:t>
            </a:r>
            <a:r>
              <a:rPr lang="en-US" sz="4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What is your specific hypothesis to answer the big question? Position your hypothesis relative to what is already known in the field.</a:t>
            </a:r>
            <a:endParaRPr sz="4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Hypothesis conception risk</a:t>
            </a:r>
            <a:r>
              <a:rPr lang="en-US" sz="4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What are the limitations of your hypothesis? How might your assumptions be flawed? What are the plausible alternatives to your hypothesis?</a:t>
            </a:r>
            <a:endParaRPr sz="4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Approach:</a:t>
            </a:r>
            <a:r>
              <a:rPr lang="en-US" sz="4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What data will be necessary to test your hypothesis? What methodological approach will be used to obtain this data?</a:t>
            </a:r>
            <a:endParaRPr sz="4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Approach risk</a:t>
            </a:r>
            <a:r>
              <a:rPr lang="en-US" sz="4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Why might your approach to test the hypothesis be inadequate? Are there alternative ways of testing your hypothesis?</a:t>
            </a:r>
            <a:endParaRPr sz="4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187850" y="3227300"/>
            <a:ext cx="5949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apply</a:t>
            </a:r>
            <a:endParaRPr sz="4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1" name="Google Shape;141;p19"/>
          <p:cNvCxnSpPr/>
          <p:nvPr/>
        </p:nvCxnSpPr>
        <p:spPr>
          <a:xfrm>
            <a:off x="187845" y="4425230"/>
            <a:ext cx="5760000" cy="4200"/>
          </a:xfrm>
          <a:prstGeom prst="straightConnector1">
            <a:avLst/>
          </a:prstGeom>
          <a:noFill/>
          <a:ln w="127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2" name="Google Shape;142;p19"/>
          <p:cNvSpPr txBox="1"/>
          <p:nvPr/>
        </p:nvSpPr>
        <p:spPr>
          <a:xfrm>
            <a:off x="264050" y="5073300"/>
            <a:ext cx="5760000" cy="19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45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 questions about the project</a:t>
            </a:r>
            <a:endParaRPr sz="4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/>
        </p:nvSpPr>
        <p:spPr>
          <a:xfrm>
            <a:off x="7551724" y="762000"/>
            <a:ext cx="1599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Helvetica Neue"/>
              <a:buNone/>
            </a:pPr>
            <a:r>
              <a:rPr lang="en-US" sz="8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FAPERJ-Serrapilheira Call</a:t>
            </a:r>
            <a:endParaRPr sz="88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6657425" y="3230700"/>
            <a:ext cx="17311800" cy="91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6. Technical risk</a:t>
            </a:r>
            <a:r>
              <a:rPr lang="en-US" sz="4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Which challenges do you expect to have with data collection? Propose alternative technical solutions if appropriate.</a:t>
            </a:r>
            <a:endParaRPr sz="4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7. Originality</a:t>
            </a:r>
            <a:r>
              <a:rPr lang="en-US" sz="4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Where is the originality in your project? Is it in the big question, in the hypothesis, in the approach, in the methods?</a:t>
            </a:r>
            <a:endParaRPr sz="4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8. Impact</a:t>
            </a:r>
            <a:r>
              <a:rPr lang="en-US" sz="4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Who cares? If you are successful in this project, what difference will it make and for which fields of knowledge?</a:t>
            </a:r>
            <a:endParaRPr sz="4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9. Origin:</a:t>
            </a:r>
            <a:r>
              <a:rPr lang="en-US" sz="4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How did you come up with the idea for this project?</a:t>
            </a:r>
            <a:endParaRPr sz="4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10. Transdisciplinarity</a:t>
            </a:r>
            <a:r>
              <a:rPr lang="en-US" sz="4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How does the proposed project complement and diverge from the current lines of research carried out by your host research group?</a:t>
            </a:r>
            <a:endParaRPr sz="4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187850" y="3227300"/>
            <a:ext cx="5949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apply</a:t>
            </a:r>
            <a:endParaRPr sz="4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50" name="Google Shape;150;p20"/>
          <p:cNvCxnSpPr/>
          <p:nvPr/>
        </p:nvCxnSpPr>
        <p:spPr>
          <a:xfrm>
            <a:off x="187845" y="4425230"/>
            <a:ext cx="5760000" cy="4200"/>
          </a:xfrm>
          <a:prstGeom prst="straightConnector1">
            <a:avLst/>
          </a:prstGeom>
          <a:noFill/>
          <a:ln w="127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20"/>
          <p:cNvSpPr txBox="1"/>
          <p:nvPr/>
        </p:nvSpPr>
        <p:spPr>
          <a:xfrm>
            <a:off x="264050" y="5073300"/>
            <a:ext cx="5760000" cy="19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45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 questions about the project</a:t>
            </a:r>
            <a:endParaRPr sz="4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/>
        </p:nvSpPr>
        <p:spPr>
          <a:xfrm>
            <a:off x="7551724" y="762000"/>
            <a:ext cx="1599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Helvetica Neue"/>
              <a:buNone/>
            </a:pPr>
            <a:r>
              <a:rPr lang="en-US" sz="8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FAPERJ-Serrapilheira Call</a:t>
            </a:r>
            <a:endParaRPr sz="88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7551725" y="3078300"/>
            <a:ext cx="15098100" cy="91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"/>
              <a:buChar char="●"/>
            </a:pPr>
            <a:r>
              <a:rPr lang="en-US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Apply at: </a:t>
            </a:r>
            <a:r>
              <a:rPr lang="en-US" sz="4500" u="sng">
                <a:solidFill>
                  <a:srgbClr val="6D9EEB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https://serrapilheira.fluxx.io</a:t>
            </a:r>
            <a:endParaRPr sz="4500">
              <a:solidFill>
                <a:srgbClr val="6D9E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51435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"/>
              <a:buChar char="●"/>
            </a:pPr>
            <a:r>
              <a:rPr lang="en-US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Deadline for submission of pre-proposals: </a:t>
            </a:r>
            <a:r>
              <a:rPr lang="en-US" sz="45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April 24th, 2023</a:t>
            </a:r>
            <a:r>
              <a:rPr lang="en-US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3pm (Brasília Time, GMT-3)</a:t>
            </a:r>
            <a:endParaRPr sz="4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51435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"/>
              <a:buChar char="●"/>
            </a:pPr>
            <a:r>
              <a:rPr lang="en-US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Contact: </a:t>
            </a:r>
            <a:r>
              <a:rPr lang="en-US" sz="45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chamada+faperj@serrapilheira.org</a:t>
            </a:r>
            <a:endParaRPr sz="4500" b="1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endParaRPr sz="4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187850" y="3227300"/>
            <a:ext cx="5949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apply</a:t>
            </a:r>
            <a:endParaRPr sz="4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59" name="Google Shape;159;p21"/>
          <p:cNvCxnSpPr/>
          <p:nvPr/>
        </p:nvCxnSpPr>
        <p:spPr>
          <a:xfrm>
            <a:off x="187845" y="4425230"/>
            <a:ext cx="5760000" cy="4200"/>
          </a:xfrm>
          <a:prstGeom prst="straightConnector1">
            <a:avLst/>
          </a:prstGeom>
          <a:noFill/>
          <a:ln w="127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RRAPILHEIR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914"/>
      </a:accent1>
      <a:accent2>
        <a:srgbClr val="646464"/>
      </a:accent2>
      <a:accent3>
        <a:srgbClr val="2382C8"/>
      </a:accent3>
      <a:accent4>
        <a:srgbClr val="415928"/>
      </a:accent4>
      <a:accent5>
        <a:srgbClr val="E182C8"/>
      </a:accent5>
      <a:accent6>
        <a:srgbClr val="784123"/>
      </a:accent6>
      <a:hlink>
        <a:srgbClr val="EB1E23"/>
      </a:hlink>
      <a:folHlink>
        <a:srgbClr val="00B3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727</Words>
  <Application>Microsoft Office PowerPoint</Application>
  <PresentationFormat>Personalizar</PresentationFormat>
  <Paragraphs>53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Helvetica Neue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Cristina Caldas</cp:lastModifiedBy>
  <cp:revision>1</cp:revision>
  <dcterms:modified xsi:type="dcterms:W3CDTF">2023-03-30T16:40:24Z</dcterms:modified>
</cp:coreProperties>
</file>